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8" r:id="rId5"/>
    <p:sldId id="289" r:id="rId6"/>
    <p:sldId id="287" r:id="rId7"/>
    <p:sldId id="290" r:id="rId8"/>
    <p:sldId id="291" r:id="rId9"/>
    <p:sldId id="292" r:id="rId10"/>
    <p:sldId id="293" r:id="rId11"/>
    <p:sldId id="29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14" autoAdjust="0"/>
  </p:normalViewPr>
  <p:slideViewPr>
    <p:cSldViewPr snapToGrid="0">
      <p:cViewPr varScale="1">
        <p:scale>
          <a:sx n="78" d="100"/>
          <a:sy n="78" d="100"/>
        </p:scale>
        <p:origin x="294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9/10/2020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mouser.com/" TargetMode="External"/><Relationship Id="rId2" Type="http://schemas.openxmlformats.org/officeDocument/2006/relationships/hyperlink" Target="https://www.arrow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hyperlink" Target="https://www.digikey.com/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284" y="2849360"/>
            <a:ext cx="10849429" cy="7061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[ 5</a:t>
            </a:r>
            <a:r>
              <a:rPr lang="en-US" sz="4000" baseline="30000" dirty="0"/>
              <a:t>th</a:t>
            </a:r>
            <a:r>
              <a:rPr lang="en-US" sz="4000" dirty="0"/>
              <a:t>   week Report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797" y="3931644"/>
            <a:ext cx="10058400" cy="185131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en-US" sz="2400" dirty="0"/>
              <a:t>r: Hel Chanthan</a:t>
            </a: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By: Nhim ChanRengSey</a:t>
            </a:r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2019-2020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77AB0C-4716-497C-9EDC-F733A4F47EFC}"/>
              </a:ext>
            </a:extLst>
          </p:cNvPr>
          <p:cNvSpPr txBox="1">
            <a:spLocks/>
          </p:cNvSpPr>
          <p:nvPr/>
        </p:nvSpPr>
        <p:spPr>
          <a:xfrm>
            <a:off x="671284" y="906440"/>
            <a:ext cx="10849429" cy="1566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7000" dirty="0">
                <a:solidFill>
                  <a:schemeClr val="accent1"/>
                </a:solidFill>
              </a:rPr>
              <a:t>Researching Project</a:t>
            </a:r>
          </a:p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1"/>
                </a:solidFill>
              </a:rPr>
              <a:t>“ Soil Ph meter Design ”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22CB0A-CD46-4725-B5E8-7EB5F073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2357"/>
            <a:ext cx="9601200" cy="932935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Difficulty and Missing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E934E-9F7A-4296-8ADA-D797B6BE9927}"/>
              </a:ext>
            </a:extLst>
          </p:cNvPr>
          <p:cNvSpPr txBox="1"/>
          <p:nvPr/>
        </p:nvSpPr>
        <p:spPr>
          <a:xfrm>
            <a:off x="1465353" y="1182231"/>
            <a:ext cx="9895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Difficulty 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Hard to research about PH sensor.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dirty="0"/>
              <a:t>Missing: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Lately work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345E-4158-4467-BC15-86EB09A62677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08</a:t>
            </a:r>
          </a:p>
        </p:txBody>
      </p:sp>
    </p:spTree>
    <p:extLst>
      <p:ext uri="{BB962C8B-B14F-4D97-AF65-F5344CB8AC3E}">
        <p14:creationId xmlns:p14="http://schemas.microsoft.com/office/powerpoint/2010/main" val="14848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DB394-A7D6-4DCD-B2E1-B3449DEB2EF6}"/>
              </a:ext>
            </a:extLst>
          </p:cNvPr>
          <p:cNvSpPr txBox="1"/>
          <p:nvPr/>
        </p:nvSpPr>
        <p:spPr>
          <a:xfrm>
            <a:off x="9455280" y="572718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: </a:t>
            </a:r>
            <a:r>
              <a:rPr lang="en-US" b="1" i="1" dirty="0">
                <a:solidFill>
                  <a:schemeClr val="tx2"/>
                </a:solidFill>
              </a:rPr>
              <a:t>06/09/2020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2C95107-9B71-43DA-BBEB-DA50825A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692"/>
              </p:ext>
            </p:extLst>
          </p:nvPr>
        </p:nvGraphicFramePr>
        <p:xfrm>
          <a:off x="654908" y="1542626"/>
          <a:ext cx="10985156" cy="39310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9308">
                  <a:extLst>
                    <a:ext uri="{9D8B030D-6E8A-4147-A177-3AD203B41FA5}">
                      <a16:colId xmlns:a16="http://schemas.microsoft.com/office/drawing/2014/main" val="401679705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68537718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81389769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424722342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432861178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342530626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15390630"/>
                    </a:ext>
                  </a:extLst>
                </a:gridCol>
              </a:tblGrid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3812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 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Filter  pH &amp; LCD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Filter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</a:t>
                      </a:r>
                    </a:p>
                    <a:p>
                      <a:pPr algn="ctr"/>
                      <a:r>
                        <a:rPr lang="en-US" b="1" dirty="0"/>
                        <a:t>Build filter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Amplifier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Design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Amplifier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99207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</a:t>
                      </a:r>
                    </a:p>
                    <a:p>
                      <a:pPr algn="ctr"/>
                      <a:r>
                        <a:rPr lang="en-US" b="1" dirty="0"/>
                        <a:t>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Learn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Learn STM32</a:t>
                      </a:r>
                    </a:p>
                    <a:p>
                      <a:pPr algn="ctr"/>
                      <a:r>
                        <a:rPr lang="en-US" sz="1600" b="1" dirty="0"/>
                        <a:t>Test LCD/pH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Start STM32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718618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  <a:p>
                      <a:pPr algn="ctr"/>
                      <a:r>
                        <a:rPr lang="en-US" b="1" dirty="0"/>
                        <a:t>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Finish STM32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STM32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0484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Print 3D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Build case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0519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723672C-F9AF-4AD4-9CD0-BCAAED27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Planning for 2</a:t>
            </a:r>
            <a:r>
              <a:rPr lang="en-US" sz="4000" baseline="30000" dirty="0"/>
              <a:t>nd</a:t>
            </a:r>
            <a:r>
              <a:rPr lang="en-US" sz="4000" dirty="0"/>
              <a:t>  month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7E872-DDF2-43FD-AC25-1101F9B30549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09</a:t>
            </a:r>
          </a:p>
        </p:txBody>
      </p:sp>
    </p:spTree>
    <p:extLst>
      <p:ext uri="{BB962C8B-B14F-4D97-AF65-F5344CB8AC3E}">
        <p14:creationId xmlns:p14="http://schemas.microsoft.com/office/powerpoint/2010/main" val="25270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0E0-49A4-4694-969D-041DCA763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5238" y="2752470"/>
            <a:ext cx="2214562" cy="1143000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1B6744-9989-407F-91EA-ABCC7D1403E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252519" y="0"/>
            <a:ext cx="12356" cy="275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C07BF-8A6D-405D-AB66-76EC53482359}"/>
              </a:ext>
            </a:extLst>
          </p:cNvPr>
          <p:cNvCxnSpPr>
            <a:cxnSpLocks/>
          </p:cNvCxnSpPr>
          <p:nvPr/>
        </p:nvCxnSpPr>
        <p:spPr>
          <a:xfrm flipH="1">
            <a:off x="0" y="3410469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4E272-05D6-4903-9536-4578E3C5BB2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52519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11F129-905A-4ADE-B8D8-1CCDDA4A6BBC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5CFF18-0D4F-4686-B439-22DDD631F786}"/>
              </a:ext>
            </a:extLst>
          </p:cNvPr>
          <p:cNvCxnSpPr>
            <a:cxnSpLocks/>
          </p:cNvCxnSpPr>
          <p:nvPr/>
        </p:nvCxnSpPr>
        <p:spPr>
          <a:xfrm>
            <a:off x="5158944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44B4-315A-40A7-8C74-86B2FFCAABE6}"/>
              </a:ext>
            </a:extLst>
          </p:cNvPr>
          <p:cNvCxnSpPr>
            <a:cxnSpLocks/>
          </p:cNvCxnSpPr>
          <p:nvPr/>
        </p:nvCxnSpPr>
        <p:spPr>
          <a:xfrm>
            <a:off x="7353622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3F9BF2-A309-449D-9995-44D89258C6DE}"/>
              </a:ext>
            </a:extLst>
          </p:cNvPr>
          <p:cNvCxnSpPr>
            <a:cxnSpLocks/>
          </p:cNvCxnSpPr>
          <p:nvPr/>
        </p:nvCxnSpPr>
        <p:spPr>
          <a:xfrm>
            <a:off x="5146588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824CB1-4BDF-483C-9507-F3EAE0FC7FA0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4826022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11CD15-4FF9-4922-9032-A96D2728DF41}"/>
              </a:ext>
            </a:extLst>
          </p:cNvPr>
          <p:cNvCxnSpPr>
            <a:cxnSpLocks/>
          </p:cNvCxnSpPr>
          <p:nvPr/>
        </p:nvCxnSpPr>
        <p:spPr>
          <a:xfrm flipH="1">
            <a:off x="0" y="3895470"/>
            <a:ext cx="5158944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58121F-EC20-430F-9AF9-A7BB734086F0}"/>
              </a:ext>
            </a:extLst>
          </p:cNvPr>
          <p:cNvCxnSpPr>
            <a:cxnSpLocks/>
          </p:cNvCxnSpPr>
          <p:nvPr/>
        </p:nvCxnSpPr>
        <p:spPr>
          <a:xfrm flipH="1">
            <a:off x="7365978" y="0"/>
            <a:ext cx="4826022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70408A-C3CE-414A-AA45-B4007D6DA38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5158944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415-AFA1-447B-B1C0-4056D0C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03" y="-93899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/>
              <a:t>Outline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A7963-ED7C-4122-97DA-63E011F47DD1}"/>
              </a:ext>
            </a:extLst>
          </p:cNvPr>
          <p:cNvGrpSpPr/>
          <p:nvPr/>
        </p:nvGrpSpPr>
        <p:grpSpPr>
          <a:xfrm>
            <a:off x="1629033" y="1182850"/>
            <a:ext cx="8933934" cy="4710985"/>
            <a:chOff x="457200" y="1303019"/>
            <a:chExt cx="10012680" cy="51372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E26B-CF36-42D3-97BC-62B754140C27}"/>
                </a:ext>
              </a:extLst>
            </p:cNvPr>
            <p:cNvSpPr txBox="1"/>
            <p:nvPr/>
          </p:nvSpPr>
          <p:spPr>
            <a:xfrm>
              <a:off x="907666" y="1305205"/>
              <a:ext cx="9111747" cy="5135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Operational amplifier Summary: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Non-Inverting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Summing amplifier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Differential amplifier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Op-amp as Integrator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Op-amp as Differentiator</a:t>
              </a:r>
            </a:p>
            <a:p>
              <a:pPr marL="742950" indent="-74295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Next step of project: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choosing Sensor and LCD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Design PCB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Testing hardware 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Learn STM32 coding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chemeClr val="tx2"/>
                  </a:solidFill>
                </a:rPr>
                <a:t>Drawing Case for hardware</a:t>
              </a:r>
            </a:p>
            <a:p>
              <a:pPr marL="742950" indent="-74295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tx2"/>
                  </a:solidFill>
                </a:rPr>
                <a:t>Missing and difficulty 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CB7CB7-8E1E-4980-981C-017B9BA856EA}"/>
                </a:ext>
              </a:extLst>
            </p:cNvPr>
            <p:cNvSpPr/>
            <p:nvPr/>
          </p:nvSpPr>
          <p:spPr>
            <a:xfrm>
              <a:off x="457200" y="1303019"/>
              <a:ext cx="10012680" cy="5043267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C8226-0BF8-4050-9554-9733E02E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Operational Amplifier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B72C9A-34A3-4882-804B-0EBF24EA1CBD}"/>
                  </a:ext>
                </a:extLst>
              </p:cNvPr>
              <p:cNvSpPr txBox="1"/>
              <p:nvPr/>
            </p:nvSpPr>
            <p:spPr>
              <a:xfrm>
                <a:off x="101943" y="704921"/>
                <a:ext cx="8189441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OP-AMP can be ideal amplifier with infinite Gain and Bandwidth when used in the open-loop mode with typical DC gain of well over 100dB or 100,000. 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The basic of OP-AMP construction is of a 3 terminal device, with 2-inputs and 1-output.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OP-AMP operate from either a dual positive (V</a:t>
                </a:r>
                <a:r>
                  <a:rPr lang="en-US" sz="2000" baseline="-25000" dirty="0"/>
                  <a:t>s+</a:t>
                </a:r>
                <a:r>
                  <a:rPr lang="en-US" sz="2000" dirty="0"/>
                  <a:t>) and a corresponding negative(V</a:t>
                </a:r>
                <a:r>
                  <a:rPr lang="en-US" sz="2000" baseline="-25000" dirty="0"/>
                  <a:t>s-</a:t>
                </a:r>
                <a:r>
                  <a:rPr lang="en-US" sz="2000" dirty="0"/>
                  <a:t>)supply, and they can operate from a single DC supply voltage.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 The two main laws associated with the operational amplifier are that it has an infinite input impedance(Z=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resulting in “No current flowing into either of its two inputs” and zero input offset voltage V+ = V-.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OP-AMP also has zero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 output impedance, ( </a:t>
                </a:r>
                <a:r>
                  <a:rPr lang="en-US" sz="2000" b="0" i="0" u="none" strike="noStrike" dirty="0">
                    <a:solidFill>
                      <a:srgbClr val="414143"/>
                    </a:solidFill>
                    <a:effectLst/>
                  </a:rPr>
                  <a:t>Z = 0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).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Op-amps sense the difference between the voltage signals applied to their two input terminals and then multiply it by some pre-determined Gain, ( </a:t>
                </a:r>
                <a:r>
                  <a:rPr lang="en-US" sz="2000" b="0" i="0" u="none" strike="noStrike" dirty="0">
                    <a:solidFill>
                      <a:srgbClr val="414143"/>
                    </a:solidFill>
                    <a:effectLst/>
                  </a:rPr>
                  <a:t>A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).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This Gain, ( </a:t>
                </a:r>
                <a:r>
                  <a:rPr lang="en-US" sz="2000" b="0" i="0" u="none" strike="noStrike" dirty="0">
                    <a:solidFill>
                      <a:srgbClr val="414143"/>
                    </a:solidFill>
                    <a:effectLst/>
                  </a:rPr>
                  <a:t>A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) is often referred to as the amplifiers “Open-loop Gain”.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 Op-amps can be connected into two basic configurations, </a:t>
                </a:r>
                <a:r>
                  <a:rPr lang="en-US" sz="2000" b="1" i="0" dirty="0">
                    <a:solidFill>
                      <a:srgbClr val="414042"/>
                    </a:solidFill>
                    <a:effectLst/>
                  </a:rPr>
                  <a:t>Inverting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 and </a:t>
                </a:r>
                <a:r>
                  <a:rPr lang="en-US" sz="2000" b="1" i="0" dirty="0">
                    <a:solidFill>
                      <a:srgbClr val="414042"/>
                    </a:solidFill>
                    <a:effectLst/>
                  </a:rPr>
                  <a:t>Non-inverting</a:t>
                </a:r>
                <a:r>
                  <a:rPr lang="en-US" sz="2000" b="0" i="0" dirty="0">
                    <a:solidFill>
                      <a:srgbClr val="414042"/>
                    </a:solidFill>
                    <a:effectLst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B72C9A-34A3-4882-804B-0EBF24EA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3" y="704921"/>
                <a:ext cx="8189441" cy="5940088"/>
              </a:xfrm>
              <a:prstGeom prst="rect">
                <a:avLst/>
              </a:prstGeom>
              <a:blipFill>
                <a:blip r:embed="rId2"/>
                <a:stretch>
                  <a:fillRect l="-670" t="-616"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6C0C9C-4535-4747-A7D0-4FCF591D1862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DD665B-551E-4D52-ABE9-3A204DD4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44" y="1305620"/>
            <a:ext cx="3402132" cy="289181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183DB2-3C46-4CBF-A53C-438AFE2B7EC4}"/>
              </a:ext>
            </a:extLst>
          </p:cNvPr>
          <p:cNvSpPr/>
          <p:nvPr/>
        </p:nvSpPr>
        <p:spPr>
          <a:xfrm>
            <a:off x="8452022" y="1326039"/>
            <a:ext cx="939113" cy="3308393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D9345A7-6E89-400F-A247-BE48CD9B5492}"/>
              </a:ext>
            </a:extLst>
          </p:cNvPr>
          <p:cNvSpPr/>
          <p:nvPr/>
        </p:nvSpPr>
        <p:spPr>
          <a:xfrm>
            <a:off x="11040963" y="1326040"/>
            <a:ext cx="939113" cy="3308392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270EA6-ECC6-40C4-8BF5-DE63C968E1D8}"/>
              </a:ext>
            </a:extLst>
          </p:cNvPr>
          <p:cNvSpPr txBox="1"/>
          <p:nvPr/>
        </p:nvSpPr>
        <p:spPr>
          <a:xfrm>
            <a:off x="8514984" y="4163393"/>
            <a:ext cx="813191" cy="37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7686E4-FD71-47A5-BA95-C2CA93451231}"/>
              </a:ext>
            </a:extLst>
          </p:cNvPr>
          <p:cNvSpPr txBox="1"/>
          <p:nvPr/>
        </p:nvSpPr>
        <p:spPr>
          <a:xfrm>
            <a:off x="11117459" y="4217852"/>
            <a:ext cx="93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93958-D9A5-4412-93EC-E6FB86AC5983}"/>
              </a:ext>
            </a:extLst>
          </p:cNvPr>
          <p:cNvSpPr txBox="1"/>
          <p:nvPr/>
        </p:nvSpPr>
        <p:spPr>
          <a:xfrm>
            <a:off x="7976614" y="1601951"/>
            <a:ext cx="191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Non-Inverting terminal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83AF41-0374-4AF6-BB7F-6676BE546DB5}"/>
              </a:ext>
            </a:extLst>
          </p:cNvPr>
          <p:cNvSpPr txBox="1"/>
          <p:nvPr/>
        </p:nvSpPr>
        <p:spPr>
          <a:xfrm>
            <a:off x="8109124" y="3304836"/>
            <a:ext cx="1674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Inverting terminal</a:t>
            </a:r>
          </a:p>
        </p:txBody>
      </p:sp>
    </p:spTree>
    <p:extLst>
      <p:ext uri="{BB962C8B-B14F-4D97-AF65-F5344CB8AC3E}">
        <p14:creationId xmlns:p14="http://schemas.microsoft.com/office/powerpoint/2010/main" val="168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5792F84-CF3B-4FCE-A442-5B8DE221B2BB}"/>
              </a:ext>
            </a:extLst>
          </p:cNvPr>
          <p:cNvGrpSpPr/>
          <p:nvPr/>
        </p:nvGrpSpPr>
        <p:grpSpPr>
          <a:xfrm>
            <a:off x="372736" y="24707"/>
            <a:ext cx="7094474" cy="6178386"/>
            <a:chOff x="-3758675" y="439212"/>
            <a:chExt cx="6467972" cy="562244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F7EDF7-C5D8-4831-B482-4C3BAE41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8" t="48067" r="70538" b="4633"/>
            <a:stretch/>
          </p:blipFill>
          <p:spPr bwMode="auto">
            <a:xfrm>
              <a:off x="-3758675" y="439212"/>
              <a:ext cx="6467972" cy="41174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7F53EE-3376-4A2F-AF08-EE7AB5DDF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t="13562" r="70008" b="70500"/>
            <a:stretch/>
          </p:blipFill>
          <p:spPr bwMode="auto">
            <a:xfrm>
              <a:off x="-3758675" y="4561307"/>
              <a:ext cx="6467972" cy="15003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0331C117-755E-4C8A-923E-5B4D25E5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046" y="914401"/>
            <a:ext cx="46482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Operational Amplifier 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57E849-7573-47BA-8335-8B6BC5A7EBC3}"/>
              </a:ext>
            </a:extLst>
          </p:cNvPr>
          <p:cNvCxnSpPr/>
          <p:nvPr/>
        </p:nvCxnSpPr>
        <p:spPr>
          <a:xfrm>
            <a:off x="7895967" y="-24715"/>
            <a:ext cx="0" cy="6336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0E4187-C0EB-4F0A-B22A-791CAA455BBF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02</a:t>
            </a:r>
          </a:p>
        </p:txBody>
      </p:sp>
    </p:spTree>
    <p:extLst>
      <p:ext uri="{BB962C8B-B14F-4D97-AF65-F5344CB8AC3E}">
        <p14:creationId xmlns:p14="http://schemas.microsoft.com/office/powerpoint/2010/main" val="3151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2C8C4DA-300E-46E2-A246-50FA58B2A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0" t="33021" r="70099" b="12030"/>
          <a:stretch/>
        </p:blipFill>
        <p:spPr bwMode="auto">
          <a:xfrm>
            <a:off x="58056" y="18142"/>
            <a:ext cx="7789723" cy="6241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96D6A1B-0EC9-46B0-BEA4-AB277C90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046" y="914401"/>
            <a:ext cx="46482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Operational Amplifier Summary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8D428C-8355-4A7A-85E9-2A32BE2A20E5}"/>
              </a:ext>
            </a:extLst>
          </p:cNvPr>
          <p:cNvCxnSpPr/>
          <p:nvPr/>
        </p:nvCxnSpPr>
        <p:spPr>
          <a:xfrm>
            <a:off x="7895967" y="-24715"/>
            <a:ext cx="0" cy="6336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EA101BD-07AC-4EEB-ABBE-6179E9996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83" y="2304143"/>
            <a:ext cx="3743325" cy="13099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0A337F-A9FA-4C51-A103-63AB6428A933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03</a:t>
            </a:r>
          </a:p>
        </p:txBody>
      </p:sp>
    </p:spTree>
    <p:extLst>
      <p:ext uri="{BB962C8B-B14F-4D97-AF65-F5344CB8AC3E}">
        <p14:creationId xmlns:p14="http://schemas.microsoft.com/office/powerpoint/2010/main" val="3736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FDC3451-FF5E-46E8-A5B6-712D8C0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046" y="914401"/>
            <a:ext cx="46482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Operational Amplifier Summary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859E25-A16A-4C98-AB6B-88DDA21265C6}"/>
              </a:ext>
            </a:extLst>
          </p:cNvPr>
          <p:cNvCxnSpPr/>
          <p:nvPr/>
        </p:nvCxnSpPr>
        <p:spPr>
          <a:xfrm>
            <a:off x="7895967" y="-24715"/>
            <a:ext cx="0" cy="6336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3D68176-7762-420C-BBB6-5B86E4D772B2}"/>
              </a:ext>
            </a:extLst>
          </p:cNvPr>
          <p:cNvGrpSpPr/>
          <p:nvPr/>
        </p:nvGrpSpPr>
        <p:grpSpPr>
          <a:xfrm>
            <a:off x="271846" y="561229"/>
            <a:ext cx="7324518" cy="5595772"/>
            <a:chOff x="286360" y="546715"/>
            <a:chExt cx="7324518" cy="55957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88954-9EBA-443C-B640-EB6604024C79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2" t="14350" r="70435" b="53489"/>
            <a:stretch/>
          </p:blipFill>
          <p:spPr bwMode="auto">
            <a:xfrm>
              <a:off x="295679" y="546715"/>
              <a:ext cx="7315199" cy="36097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5313B-480D-4067-9ABF-8455D615FAE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6" t="51964" r="69971" b="30471"/>
            <a:stretch/>
          </p:blipFill>
          <p:spPr bwMode="auto">
            <a:xfrm>
              <a:off x="286360" y="4170973"/>
              <a:ext cx="7315199" cy="19715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1081206-8441-4FC9-A483-649A8B5C8F84}"/>
              </a:ext>
            </a:extLst>
          </p:cNvPr>
          <p:cNvSpPr txBox="1">
            <a:spLocks/>
          </p:cNvSpPr>
          <p:nvPr/>
        </p:nvSpPr>
        <p:spPr>
          <a:xfrm>
            <a:off x="141223" y="-181646"/>
            <a:ext cx="7561934" cy="778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u="sng" dirty="0"/>
              <a:t>Differential and summing amplifier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A164E-1444-4B72-A952-4484F12FBCE5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04</a:t>
            </a:r>
          </a:p>
        </p:txBody>
      </p:sp>
    </p:spTree>
    <p:extLst>
      <p:ext uri="{BB962C8B-B14F-4D97-AF65-F5344CB8AC3E}">
        <p14:creationId xmlns:p14="http://schemas.microsoft.com/office/powerpoint/2010/main" val="2448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314A95-C012-4CB1-AD71-9FD8E0F617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2" t="13084" r="70292" b="58888"/>
          <a:stretch/>
        </p:blipFill>
        <p:spPr bwMode="auto">
          <a:xfrm>
            <a:off x="460534" y="-24715"/>
            <a:ext cx="7126512" cy="299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BBF9878-5687-416A-A0F8-0FB20F6B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046" y="914401"/>
            <a:ext cx="46482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Operational Amplifier Summary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E08D41-266D-4306-A7C0-CC2C7623CE32}"/>
              </a:ext>
            </a:extLst>
          </p:cNvPr>
          <p:cNvCxnSpPr/>
          <p:nvPr/>
        </p:nvCxnSpPr>
        <p:spPr>
          <a:xfrm>
            <a:off x="7895967" y="-24715"/>
            <a:ext cx="0" cy="6336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8ECCB17-1223-484C-853C-78CB325D0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21" y="2968151"/>
            <a:ext cx="3225746" cy="3270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035B0-E1E7-4034-BD4D-5378201F6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" y="4775201"/>
            <a:ext cx="4010025" cy="1628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3F22DE-9340-44D3-A61A-6CC510E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59" y="4775200"/>
            <a:ext cx="4010025" cy="1628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AB5CF4-849A-4F6C-907C-D04317638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09" y="1682276"/>
            <a:ext cx="4128682" cy="1285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3BECFC-9A61-4027-B91E-E95960B4486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46575" r="70206" b="35184"/>
          <a:stretch/>
        </p:blipFill>
        <p:spPr bwMode="auto">
          <a:xfrm>
            <a:off x="442133" y="2968151"/>
            <a:ext cx="7126512" cy="1947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341CBA-9FCD-4AFA-9B88-94139A1ACB00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05</a:t>
            </a:r>
          </a:p>
        </p:txBody>
      </p:sp>
    </p:spTree>
    <p:extLst>
      <p:ext uri="{BB962C8B-B14F-4D97-AF65-F5344CB8AC3E}">
        <p14:creationId xmlns:p14="http://schemas.microsoft.com/office/powerpoint/2010/main" val="4433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1D8C0B5-8C70-41CF-80B6-3ECF277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2"/>
            <a:ext cx="604363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Next step of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284B-BADC-49C6-96A5-59420CDD8148}"/>
              </a:ext>
            </a:extLst>
          </p:cNvPr>
          <p:cNvSpPr txBox="1"/>
          <p:nvPr/>
        </p:nvSpPr>
        <p:spPr>
          <a:xfrm>
            <a:off x="-285853" y="742822"/>
            <a:ext cx="74136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Choosing Sensor and LCD: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Search company that produce PH meter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Search model of sensor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Read datasheet or spec of sensor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Search website for buy that sensor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F3D290-B320-48F5-9425-61877CEFB19A}"/>
              </a:ext>
            </a:extLst>
          </p:cNvPr>
          <p:cNvSpPr txBox="1"/>
          <p:nvPr/>
        </p:nvSpPr>
        <p:spPr>
          <a:xfrm>
            <a:off x="8616092" y="2755901"/>
            <a:ext cx="317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https://www.arrow.com/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F91A5-D499-400D-BF23-ADAFEED7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3" r="51548"/>
          <a:stretch/>
        </p:blipFill>
        <p:spPr>
          <a:xfrm>
            <a:off x="7505700" y="32234"/>
            <a:ext cx="4686300" cy="2793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08EFFA-F4C5-4CB8-A65D-452AC2EA9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88" r="50430" b="4792"/>
          <a:stretch/>
        </p:blipFill>
        <p:spPr>
          <a:xfrm>
            <a:off x="7502522" y="3117911"/>
            <a:ext cx="4597400" cy="27939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93AE70-9087-473C-9630-40EC9A38D0C5}"/>
              </a:ext>
            </a:extLst>
          </p:cNvPr>
          <p:cNvSpPr txBox="1"/>
          <p:nvPr/>
        </p:nvSpPr>
        <p:spPr>
          <a:xfrm>
            <a:off x="8785225" y="5858417"/>
            <a:ext cx="3622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https://www.digikey.com/</a:t>
            </a:r>
            <a:endParaRPr lang="en-US" dirty="0"/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2ACB65-E596-4091-ABB3-2AEEF50831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4" t="13315" r="50885"/>
          <a:stretch/>
        </p:blipFill>
        <p:spPr>
          <a:xfrm>
            <a:off x="1254504" y="2446608"/>
            <a:ext cx="5320467" cy="33986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3AC935-F18B-433C-AAA2-F0BD24650606}"/>
              </a:ext>
            </a:extLst>
          </p:cNvPr>
          <p:cNvSpPr txBox="1"/>
          <p:nvPr/>
        </p:nvSpPr>
        <p:spPr>
          <a:xfrm>
            <a:off x="2403471" y="5845277"/>
            <a:ext cx="3622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https://www.mouser.com/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47A854-645F-449B-847D-E220CF36C915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06</a:t>
            </a:r>
          </a:p>
        </p:txBody>
      </p:sp>
    </p:spTree>
    <p:extLst>
      <p:ext uri="{BB962C8B-B14F-4D97-AF65-F5344CB8AC3E}">
        <p14:creationId xmlns:p14="http://schemas.microsoft.com/office/powerpoint/2010/main" val="5763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87FA4B0-BB5C-4D03-BC33-1445FB7A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2"/>
            <a:ext cx="604363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Next step of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774E4-8034-4661-97A4-04A5ED3277FC}"/>
              </a:ext>
            </a:extLst>
          </p:cNvPr>
          <p:cNvSpPr txBox="1"/>
          <p:nvPr/>
        </p:nvSpPr>
        <p:spPr>
          <a:xfrm>
            <a:off x="0" y="1004079"/>
            <a:ext cx="805099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Design PCB: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Use </a:t>
            </a:r>
            <a:r>
              <a:rPr lang="en-US" sz="2000" b="1" dirty="0" err="1">
                <a:solidFill>
                  <a:schemeClr val="accent1"/>
                </a:solidFill>
              </a:rPr>
              <a:t>KiCad</a:t>
            </a:r>
            <a:r>
              <a:rPr lang="en-US" sz="2000" b="1" dirty="0">
                <a:solidFill>
                  <a:schemeClr val="accent1"/>
                </a:solidFill>
              </a:rPr>
              <a:t> for design PCB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Design an Amplifier and a filter Circuit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Testing Hardware: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After finish of design PCB already we must test it in oscilloscope to make sure it work clearly or not.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Learn STM32 code: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Use STM32CubeIDE 1.3.0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Learn how to use ADC of STM32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Learn how to use Display with STM32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Integrate code in STM32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Assemble and Install STM32 with Circuit on PCB: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Testing STM32 with sensor and LCD 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Drawing and print case for hardware: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Use Fusion 360 for draw case.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Use 3D printer for print.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5D981E-2EF1-41AD-8E64-317DF79B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95" y="76200"/>
            <a:ext cx="3630509" cy="1826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D82211-5219-4F4B-B6CC-30AD4C1D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5" y="1998807"/>
            <a:ext cx="3039456" cy="16760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9AF118-8D03-4535-8DE3-9DEDCA5C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53" y="3923894"/>
            <a:ext cx="4077114" cy="2140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45593-C792-44E6-8925-3908C6AE5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136167"/>
            <a:ext cx="3390667" cy="19646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5ADF8-AE97-4CDD-95F3-A8DBD7156665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07</a:t>
            </a:r>
          </a:p>
        </p:txBody>
      </p:sp>
    </p:spTree>
    <p:extLst>
      <p:ext uri="{BB962C8B-B14F-4D97-AF65-F5344CB8AC3E}">
        <p14:creationId xmlns:p14="http://schemas.microsoft.com/office/powerpoint/2010/main" val="38120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1387</TotalTime>
  <Words>582</Words>
  <Application>Microsoft Office PowerPoint</Application>
  <PresentationFormat>Widescreen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</vt:lpstr>
      <vt:lpstr>Cambria Math</vt:lpstr>
      <vt:lpstr>Wingdings</vt:lpstr>
      <vt:lpstr>Red Line Business 16x9</vt:lpstr>
      <vt:lpstr>[ 5th   week Report ]</vt:lpstr>
      <vt:lpstr>Outline</vt:lpstr>
      <vt:lpstr>Operational Amplifier Summary</vt:lpstr>
      <vt:lpstr>Operational Amplifier Summary</vt:lpstr>
      <vt:lpstr>Operational Amplifier Summary </vt:lpstr>
      <vt:lpstr>Operational Amplifier Summary </vt:lpstr>
      <vt:lpstr>Operational Amplifier Summary </vt:lpstr>
      <vt:lpstr>Next step of Project</vt:lpstr>
      <vt:lpstr>Next step of Project</vt:lpstr>
      <vt:lpstr>Difficulty and Missing</vt:lpstr>
      <vt:lpstr> Planning for 2nd  month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Project week 1</dc:title>
  <dc:creator>ChanRengSey Nhim</dc:creator>
  <cp:lastModifiedBy>ChanRengSey Nhim</cp:lastModifiedBy>
  <cp:revision>97</cp:revision>
  <dcterms:created xsi:type="dcterms:W3CDTF">2020-08-13T02:19:00Z</dcterms:created>
  <dcterms:modified xsi:type="dcterms:W3CDTF">2020-09-10T03:48:58Z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